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8" r:id="rId2"/>
    <p:sldId id="428" r:id="rId3"/>
    <p:sldId id="429" r:id="rId4"/>
    <p:sldId id="430" r:id="rId5"/>
    <p:sldId id="431" r:id="rId6"/>
    <p:sldId id="432" r:id="rId7"/>
    <p:sldId id="434" r:id="rId8"/>
    <p:sldId id="433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48" r:id="rId23"/>
    <p:sldId id="449" r:id="rId24"/>
    <p:sldId id="450" r:id="rId25"/>
    <p:sldId id="451" r:id="rId26"/>
    <p:sldId id="337" r:id="rId27"/>
  </p:sldIdLst>
  <p:sldSz cx="10477500" cy="7345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FB621-33D4-4D6F-8E72-255E8574918F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28725" y="1143000"/>
            <a:ext cx="4400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BBCF4-F3EB-44D9-A54F-EBF0ACE3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18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685800"/>
            <a:ext cx="48926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10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681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11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1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12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989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13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97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14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48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15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383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16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3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17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710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18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4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19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65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20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890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21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8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22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91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23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39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24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314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25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2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55b39f20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685800"/>
            <a:ext cx="48926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e55b39f20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9315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3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22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4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94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5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08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6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4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7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475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8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154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0F03574-6DC4-4BD9-AA8A-35699954DD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C44F9-DC74-4C30-9083-D4CED4413843}" type="slidenum">
              <a:rPr lang="en-US" altLang="pt-BR" smtClean="0"/>
              <a:pPr>
                <a:spcBef>
                  <a:spcPct val="0"/>
                </a:spcBef>
              </a:pPr>
              <a:t>9</a:t>
            </a:fld>
            <a:endParaRPr lang="en-US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A489BE5-9DD8-4411-B71B-3CD80FFA8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522B5C6-12CF-4AFE-BD66-CDD9E57CB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4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813" y="1202123"/>
            <a:ext cx="8905875" cy="2557275"/>
          </a:xfrm>
        </p:spPr>
        <p:txBody>
          <a:bodyPr anchor="b"/>
          <a:lstStyle>
            <a:lvl1pPr algn="ctr">
              <a:defRPr sz="64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9688" y="3858016"/>
            <a:ext cx="7858125" cy="1773429"/>
          </a:xfrm>
        </p:spPr>
        <p:txBody>
          <a:bodyPr/>
          <a:lstStyle>
            <a:lvl1pPr marL="0" indent="0" algn="ctr">
              <a:buNone/>
              <a:defRPr sz="2571"/>
            </a:lvl1pPr>
            <a:lvl2pPr marL="489707" indent="0" algn="ctr">
              <a:buNone/>
              <a:defRPr sz="2142"/>
            </a:lvl2pPr>
            <a:lvl3pPr marL="979414" indent="0" algn="ctr">
              <a:buNone/>
              <a:defRPr sz="1928"/>
            </a:lvl3pPr>
            <a:lvl4pPr marL="1469121" indent="0" algn="ctr">
              <a:buNone/>
              <a:defRPr sz="1714"/>
            </a:lvl4pPr>
            <a:lvl5pPr marL="1958828" indent="0" algn="ctr">
              <a:buNone/>
              <a:defRPr sz="1714"/>
            </a:lvl5pPr>
            <a:lvl6pPr marL="2448535" indent="0" algn="ctr">
              <a:buNone/>
              <a:defRPr sz="1714"/>
            </a:lvl6pPr>
            <a:lvl7pPr marL="2938242" indent="0" algn="ctr">
              <a:buNone/>
              <a:defRPr sz="1714"/>
            </a:lvl7pPr>
            <a:lvl8pPr marL="3427948" indent="0" algn="ctr">
              <a:buNone/>
              <a:defRPr sz="1714"/>
            </a:lvl8pPr>
            <a:lvl9pPr marL="3917655" indent="0" algn="ctr">
              <a:buNone/>
              <a:defRPr sz="171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65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36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7961" y="391072"/>
            <a:ext cx="2259211" cy="62248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329" y="391072"/>
            <a:ext cx="6646664" cy="62248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790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57156" y="635534"/>
            <a:ext cx="9763188" cy="8178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57156" y="1645834"/>
            <a:ext cx="9763188" cy="48789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523860" lvl="0" indent="-39289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047720" lvl="1" indent="-3637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571579" lvl="2" indent="-3637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095439" lvl="3" indent="-3637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619299" lvl="4" indent="-3637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143159" lvl="5" indent="-3637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667018" lvl="6" indent="-3637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190878" lvl="7" indent="-3637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714738" lvl="8" indent="-3637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708025" y="6659477"/>
            <a:ext cx="628719" cy="5620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77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5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72" y="1831242"/>
            <a:ext cx="9036844" cy="3055466"/>
          </a:xfrm>
        </p:spPr>
        <p:txBody>
          <a:bodyPr anchor="b"/>
          <a:lstStyle>
            <a:lvl1pPr>
              <a:defRPr sz="64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872" y="4915614"/>
            <a:ext cx="9036844" cy="1606798"/>
          </a:xfrm>
        </p:spPr>
        <p:txBody>
          <a:bodyPr/>
          <a:lstStyle>
            <a:lvl1pPr marL="0" indent="0">
              <a:buNone/>
              <a:defRPr sz="2571">
                <a:solidFill>
                  <a:schemeClr val="tx1"/>
                </a:solidFill>
              </a:defRPr>
            </a:lvl1pPr>
            <a:lvl2pPr marL="489707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2pPr>
            <a:lvl3pPr marL="979414" indent="0">
              <a:buNone/>
              <a:defRPr sz="1928">
                <a:solidFill>
                  <a:schemeClr val="tx1">
                    <a:tint val="75000"/>
                  </a:schemeClr>
                </a:solidFill>
              </a:defRPr>
            </a:lvl3pPr>
            <a:lvl4pPr marL="1469121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4pPr>
            <a:lvl5pPr marL="1958828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5pPr>
            <a:lvl6pPr marL="2448535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6pPr>
            <a:lvl7pPr marL="2938242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7pPr>
            <a:lvl8pPr marL="3427948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8pPr>
            <a:lvl9pPr marL="3917655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52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328" y="1955363"/>
            <a:ext cx="4452938" cy="46605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4234" y="1955363"/>
            <a:ext cx="4452938" cy="46605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2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391074"/>
            <a:ext cx="9036844" cy="14197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94" y="1800635"/>
            <a:ext cx="4432473" cy="882463"/>
          </a:xfrm>
        </p:spPr>
        <p:txBody>
          <a:bodyPr anchor="b"/>
          <a:lstStyle>
            <a:lvl1pPr marL="0" indent="0">
              <a:buNone/>
              <a:defRPr sz="2571" b="1"/>
            </a:lvl1pPr>
            <a:lvl2pPr marL="489707" indent="0">
              <a:buNone/>
              <a:defRPr sz="2142" b="1"/>
            </a:lvl2pPr>
            <a:lvl3pPr marL="979414" indent="0">
              <a:buNone/>
              <a:defRPr sz="1928" b="1"/>
            </a:lvl3pPr>
            <a:lvl4pPr marL="1469121" indent="0">
              <a:buNone/>
              <a:defRPr sz="1714" b="1"/>
            </a:lvl4pPr>
            <a:lvl5pPr marL="1958828" indent="0">
              <a:buNone/>
              <a:defRPr sz="1714" b="1"/>
            </a:lvl5pPr>
            <a:lvl6pPr marL="2448535" indent="0">
              <a:buNone/>
              <a:defRPr sz="1714" b="1"/>
            </a:lvl6pPr>
            <a:lvl7pPr marL="2938242" indent="0">
              <a:buNone/>
              <a:defRPr sz="1714" b="1"/>
            </a:lvl7pPr>
            <a:lvl8pPr marL="3427948" indent="0">
              <a:buNone/>
              <a:defRPr sz="1714" b="1"/>
            </a:lvl8pPr>
            <a:lvl9pPr marL="3917655" indent="0">
              <a:buNone/>
              <a:defRPr sz="17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694" y="2683098"/>
            <a:ext cx="4432473" cy="39464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4235" y="1800635"/>
            <a:ext cx="4454302" cy="882463"/>
          </a:xfrm>
        </p:spPr>
        <p:txBody>
          <a:bodyPr anchor="b"/>
          <a:lstStyle>
            <a:lvl1pPr marL="0" indent="0">
              <a:buNone/>
              <a:defRPr sz="2571" b="1"/>
            </a:lvl1pPr>
            <a:lvl2pPr marL="489707" indent="0">
              <a:buNone/>
              <a:defRPr sz="2142" b="1"/>
            </a:lvl2pPr>
            <a:lvl3pPr marL="979414" indent="0">
              <a:buNone/>
              <a:defRPr sz="1928" b="1"/>
            </a:lvl3pPr>
            <a:lvl4pPr marL="1469121" indent="0">
              <a:buNone/>
              <a:defRPr sz="1714" b="1"/>
            </a:lvl4pPr>
            <a:lvl5pPr marL="1958828" indent="0">
              <a:buNone/>
              <a:defRPr sz="1714" b="1"/>
            </a:lvl5pPr>
            <a:lvl6pPr marL="2448535" indent="0">
              <a:buNone/>
              <a:defRPr sz="1714" b="1"/>
            </a:lvl6pPr>
            <a:lvl7pPr marL="2938242" indent="0">
              <a:buNone/>
              <a:defRPr sz="1714" b="1"/>
            </a:lvl7pPr>
            <a:lvl8pPr marL="3427948" indent="0">
              <a:buNone/>
              <a:defRPr sz="1714" b="1"/>
            </a:lvl8pPr>
            <a:lvl9pPr marL="3917655" indent="0">
              <a:buNone/>
              <a:defRPr sz="17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4235" y="2683098"/>
            <a:ext cx="4454302" cy="39464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0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5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63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489691"/>
            <a:ext cx="3379266" cy="1713918"/>
          </a:xfrm>
        </p:spPr>
        <p:txBody>
          <a:bodyPr anchor="b"/>
          <a:lstStyle>
            <a:lvl1pPr>
              <a:defRPr sz="342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4302" y="1057598"/>
            <a:ext cx="5304234" cy="5219969"/>
          </a:xfrm>
        </p:spPr>
        <p:txBody>
          <a:bodyPr/>
          <a:lstStyle>
            <a:lvl1pPr>
              <a:defRPr sz="3428"/>
            </a:lvl1pPr>
            <a:lvl2pPr>
              <a:defRPr sz="2999"/>
            </a:lvl2pPr>
            <a:lvl3pPr>
              <a:defRPr sz="2571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693" y="2203609"/>
            <a:ext cx="3379266" cy="4082458"/>
          </a:xfrm>
        </p:spPr>
        <p:txBody>
          <a:bodyPr/>
          <a:lstStyle>
            <a:lvl1pPr marL="0" indent="0">
              <a:buNone/>
              <a:defRPr sz="1714"/>
            </a:lvl1pPr>
            <a:lvl2pPr marL="489707" indent="0">
              <a:buNone/>
              <a:defRPr sz="1500"/>
            </a:lvl2pPr>
            <a:lvl3pPr marL="979414" indent="0">
              <a:buNone/>
              <a:defRPr sz="1285"/>
            </a:lvl3pPr>
            <a:lvl4pPr marL="1469121" indent="0">
              <a:buNone/>
              <a:defRPr sz="1071"/>
            </a:lvl4pPr>
            <a:lvl5pPr marL="1958828" indent="0">
              <a:buNone/>
              <a:defRPr sz="1071"/>
            </a:lvl5pPr>
            <a:lvl6pPr marL="2448535" indent="0">
              <a:buNone/>
              <a:defRPr sz="1071"/>
            </a:lvl6pPr>
            <a:lvl7pPr marL="2938242" indent="0">
              <a:buNone/>
              <a:defRPr sz="1071"/>
            </a:lvl7pPr>
            <a:lvl8pPr marL="3427948" indent="0">
              <a:buNone/>
              <a:defRPr sz="1071"/>
            </a:lvl8pPr>
            <a:lvl9pPr marL="3917655" indent="0">
              <a:buNone/>
              <a:defRPr sz="107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77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489691"/>
            <a:ext cx="3379266" cy="1713918"/>
          </a:xfrm>
        </p:spPr>
        <p:txBody>
          <a:bodyPr anchor="b"/>
          <a:lstStyle>
            <a:lvl1pPr>
              <a:defRPr sz="342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4302" y="1057598"/>
            <a:ext cx="5304234" cy="5219969"/>
          </a:xfrm>
        </p:spPr>
        <p:txBody>
          <a:bodyPr anchor="t"/>
          <a:lstStyle>
            <a:lvl1pPr marL="0" indent="0">
              <a:buNone/>
              <a:defRPr sz="3428"/>
            </a:lvl1pPr>
            <a:lvl2pPr marL="489707" indent="0">
              <a:buNone/>
              <a:defRPr sz="2999"/>
            </a:lvl2pPr>
            <a:lvl3pPr marL="979414" indent="0">
              <a:buNone/>
              <a:defRPr sz="2571"/>
            </a:lvl3pPr>
            <a:lvl4pPr marL="1469121" indent="0">
              <a:buNone/>
              <a:defRPr sz="2142"/>
            </a:lvl4pPr>
            <a:lvl5pPr marL="1958828" indent="0">
              <a:buNone/>
              <a:defRPr sz="2142"/>
            </a:lvl5pPr>
            <a:lvl6pPr marL="2448535" indent="0">
              <a:buNone/>
              <a:defRPr sz="2142"/>
            </a:lvl6pPr>
            <a:lvl7pPr marL="2938242" indent="0">
              <a:buNone/>
              <a:defRPr sz="2142"/>
            </a:lvl7pPr>
            <a:lvl8pPr marL="3427948" indent="0">
              <a:buNone/>
              <a:defRPr sz="2142"/>
            </a:lvl8pPr>
            <a:lvl9pPr marL="3917655" indent="0">
              <a:buNone/>
              <a:defRPr sz="214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693" y="2203609"/>
            <a:ext cx="3379266" cy="4082458"/>
          </a:xfrm>
        </p:spPr>
        <p:txBody>
          <a:bodyPr/>
          <a:lstStyle>
            <a:lvl1pPr marL="0" indent="0">
              <a:buNone/>
              <a:defRPr sz="1714"/>
            </a:lvl1pPr>
            <a:lvl2pPr marL="489707" indent="0">
              <a:buNone/>
              <a:defRPr sz="1500"/>
            </a:lvl2pPr>
            <a:lvl3pPr marL="979414" indent="0">
              <a:buNone/>
              <a:defRPr sz="1285"/>
            </a:lvl3pPr>
            <a:lvl4pPr marL="1469121" indent="0">
              <a:buNone/>
              <a:defRPr sz="1071"/>
            </a:lvl4pPr>
            <a:lvl5pPr marL="1958828" indent="0">
              <a:buNone/>
              <a:defRPr sz="1071"/>
            </a:lvl5pPr>
            <a:lvl6pPr marL="2448535" indent="0">
              <a:buNone/>
              <a:defRPr sz="1071"/>
            </a:lvl6pPr>
            <a:lvl7pPr marL="2938242" indent="0">
              <a:buNone/>
              <a:defRPr sz="1071"/>
            </a:lvl7pPr>
            <a:lvl8pPr marL="3427948" indent="0">
              <a:buNone/>
              <a:defRPr sz="1071"/>
            </a:lvl8pPr>
            <a:lvl9pPr marL="3917655" indent="0">
              <a:buNone/>
              <a:defRPr sz="107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4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328" y="391074"/>
            <a:ext cx="9036844" cy="1419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328" y="1955363"/>
            <a:ext cx="9036844" cy="4660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8" y="6808065"/>
            <a:ext cx="2357438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18136-D917-46AA-94D8-A8640C577D35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672" y="6808065"/>
            <a:ext cx="3536156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9734" y="6808065"/>
            <a:ext cx="2357438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5C4C-892E-4C77-A4B3-E45F7316CD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13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79414" rtl="0" eaLnBrk="1" latinLnBrk="0" hangingPunct="1">
        <a:lnSpc>
          <a:spcPct val="90000"/>
        </a:lnSpc>
        <a:spcBef>
          <a:spcPct val="0"/>
        </a:spcBef>
        <a:buNone/>
        <a:defRPr sz="47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853" indent="-244853" algn="l" defTabSz="979414" rtl="0" eaLnBrk="1" latinLnBrk="0" hangingPunct="1">
        <a:lnSpc>
          <a:spcPct val="90000"/>
        </a:lnSpc>
        <a:spcBef>
          <a:spcPts val="1071"/>
        </a:spcBef>
        <a:buFont typeface="Arial" panose="020B0604020202020204" pitchFamily="34" charset="0"/>
        <a:buChar char="•"/>
        <a:defRPr sz="2999" kern="1200">
          <a:solidFill>
            <a:schemeClr val="tx1"/>
          </a:solidFill>
          <a:latin typeface="+mn-lt"/>
          <a:ea typeface="+mn-ea"/>
          <a:cs typeface="+mn-cs"/>
        </a:defRPr>
      </a:lvl1pPr>
      <a:lvl2pPr marL="734560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2571" kern="1200">
          <a:solidFill>
            <a:schemeClr val="tx1"/>
          </a:solidFill>
          <a:latin typeface="+mn-lt"/>
          <a:ea typeface="+mn-ea"/>
          <a:cs typeface="+mn-cs"/>
        </a:defRPr>
      </a:lvl2pPr>
      <a:lvl3pPr marL="1224267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974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4pPr>
      <a:lvl5pPr marL="2203681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5pPr>
      <a:lvl6pPr marL="2693388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6pPr>
      <a:lvl7pPr marL="3183095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7pPr>
      <a:lvl8pPr marL="3672802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8pPr>
      <a:lvl9pPr marL="4162509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1pPr>
      <a:lvl2pPr marL="489707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79414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3pPr>
      <a:lvl4pPr marL="1469121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4pPr>
      <a:lvl5pPr marL="1958828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5pPr>
      <a:lvl6pPr marL="2448535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6pPr>
      <a:lvl7pPr marL="2938242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7pPr>
      <a:lvl8pPr marL="3427948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8pPr>
      <a:lvl9pPr marL="3917655" algn="l" defTabSz="979414" rtl="0" eaLnBrk="1" latinLnBrk="0" hangingPunct="1">
        <a:defRPr sz="19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costa@ifsp.edu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eRYTHZWJJgI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hyperlink" Target="https://www.youtube.com/watch?v=eRYTHZWJJg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hyperlink" Target="https://www.youtube.com/watch?v=eRYTHZWJJgI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s://www.youtube.com/watch?v=eRYTHZWJJg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hyperlink" Target="https://www.youtube.com/watch?v=eRYTHZWJJg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hyperlink" Target="https://www.youtube.com/watch?v=eRYTHZWJJg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hyperlink" Target="https://www.youtube.com/watch?v=eRYTHZWJJgI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hyperlink" Target="https://www.youtube.com/watch?v=eRYTHZWJJgI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s://www.youtube.com/watch?v=eRYTHZWJJgI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https://www.youtube.com/watch?v=eRYTHZWJJgI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eRYTHZWJJg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eRYTHZWJJgI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eRYTHZWJJgI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eRYTHZWJJgI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eRYTHZWJJgI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hyperlink" Target="https://www.youtube.com/watch?v=eRYTHZWJJgI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hyperlink" Target="https://www.youtube.com/watch?v=eRYTHZWJJgI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hyperlink" Target="https://www.youtube.com/watch?v=eRYTHZWJJgI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hyperlink" Target="https://www.youtube.com/watch?v=eRYTHZWJJg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s://www.youtube.com/watch?v=eRYTHZWJJg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www.youtube.com/watch?v=eRYTHZWJJg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hyperlink" Target="https://www.youtube.com/watch?v=eRYTHZWJJg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s://www.youtube.com/watch?v=eRYTHZWJJg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hyperlink" Target="https://www.youtube.com/watch?v=eRYTHZWJJg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s://www.youtube.com/watch?v=eRYTHZWJJg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57;p13">
            <a:extLst>
              <a:ext uri="{FF2B5EF4-FFF2-40B4-BE49-F238E27FC236}">
                <a16:creationId xmlns:a16="http://schemas.microsoft.com/office/drawing/2014/main" id="{393B59DF-93CF-4E74-B484-703E22D505ED}"/>
              </a:ext>
            </a:extLst>
          </p:cNvPr>
          <p:cNvSpPr txBox="1"/>
          <p:nvPr/>
        </p:nvSpPr>
        <p:spPr>
          <a:xfrm>
            <a:off x="796264" y="2467333"/>
            <a:ext cx="9101540" cy="77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758" tIns="104758" rIns="104758" bIns="104758" anchor="t" anchorCtr="0">
            <a:spAutoFit/>
          </a:bodyPr>
          <a:lstStyle/>
          <a:p>
            <a:pPr algn="ctr"/>
            <a:r>
              <a:rPr lang="pt-BR" sz="3667" dirty="0"/>
              <a:t> </a:t>
            </a:r>
            <a:endParaRPr sz="3437" b="1" dirty="0"/>
          </a:p>
        </p:txBody>
      </p:sp>
      <p:sp>
        <p:nvSpPr>
          <p:cNvPr id="10" name="Google Shape;59;p13">
            <a:extLst>
              <a:ext uri="{FF2B5EF4-FFF2-40B4-BE49-F238E27FC236}">
                <a16:creationId xmlns:a16="http://schemas.microsoft.com/office/drawing/2014/main" id="{B3692A97-698A-4A06-9575-4DD96547DA5E}"/>
              </a:ext>
            </a:extLst>
          </p:cNvPr>
          <p:cNvSpPr txBox="1"/>
          <p:nvPr/>
        </p:nvSpPr>
        <p:spPr>
          <a:xfrm>
            <a:off x="1612490" y="3421062"/>
            <a:ext cx="6840946" cy="1458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758" tIns="104758" rIns="104758" bIns="104758" anchor="t" anchorCtr="0">
            <a:spAutoFit/>
          </a:bodyPr>
          <a:lstStyle/>
          <a:p>
            <a:pPr indent="515856" algn="ctr">
              <a:lnSpc>
                <a:spcPct val="150000"/>
              </a:lnSpc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Prof. Dr. Cesar da Costa </a:t>
            </a:r>
          </a:p>
          <a:p>
            <a:pPr indent="515856" algn="ctr">
              <a:lnSpc>
                <a:spcPct val="150000"/>
              </a:lnSpc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E-mail: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ccosta@ifsp.edu.br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15856" algn="ctr">
              <a:lnSpc>
                <a:spcPct val="150000"/>
              </a:lnSpc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Site: www.professorcesarcosta.com.br </a:t>
            </a:r>
            <a:endParaRPr lang="pt-B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D40F89C-EE0F-408F-92CA-D5435003F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53196"/>
              </p:ext>
            </p:extLst>
          </p:nvPr>
        </p:nvGraphicFramePr>
        <p:xfrm>
          <a:off x="1212569" y="388004"/>
          <a:ext cx="8268929" cy="1334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8929">
                  <a:extLst>
                    <a:ext uri="{9D8B030D-6E8A-4147-A177-3AD203B41FA5}">
                      <a16:colId xmlns:a16="http://schemas.microsoft.com/office/drawing/2014/main" val="11600888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Introdução ao Desenvolvimento de Projetos</a:t>
                      </a:r>
                    </a:p>
                  </a:txBody>
                  <a:tcPr marL="118745" marR="118745" marT="118745" marB="11874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95108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0DE7064A-73D5-433E-ADF5-8E3F7E675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3924300"/>
            <a:ext cx="10477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A6825E2B-F339-40CF-B782-61534647C20D}"/>
              </a:ext>
            </a:extLst>
          </p:cNvPr>
          <p:cNvCxnSpPr>
            <a:endCxn id="9" idx="3"/>
          </p:cNvCxnSpPr>
          <p:nvPr/>
        </p:nvCxnSpPr>
        <p:spPr>
          <a:xfrm>
            <a:off x="924232" y="2855275"/>
            <a:ext cx="897357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>
            <a:extLst>
              <a:ext uri="{FF2B5EF4-FFF2-40B4-BE49-F238E27FC236}">
                <a16:creationId xmlns:a16="http://schemas.microsoft.com/office/drawing/2014/main" id="{E4CD111E-D738-4CE1-8DB0-9A4DFC3C29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006" y="6231410"/>
            <a:ext cx="1888444" cy="95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AC6B3786-5F57-4556-95A1-32E725ACA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232" y="2226464"/>
            <a:ext cx="9310381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pt-BR" altLang="pt-BR" sz="1800" dirty="0"/>
              <a:t> </a:t>
            </a:r>
            <a:r>
              <a:rPr lang="pt-BR" sz="2400" b="1" u="sng" dirty="0">
                <a:hlinkClick r:id="rId5"/>
              </a:rPr>
              <a:t>ENGENHARIA DE CONTROLE E AUTOMAÇÃO: MERCADO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400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Batelada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/>
              <a:t>Indústrias de processo batelada </a:t>
            </a:r>
            <a:r>
              <a:rPr lang="pt-PT" sz="2800" b="1" dirty="0"/>
              <a:t>são aquelas que produzem produtos em lotes (batches), onde cada lote é único e segue uma receita específica</a:t>
            </a:r>
            <a:r>
              <a:rPr lang="pt-PT" sz="2800" dirty="0"/>
              <a:t>. Para exemplificar, podemos citar indústrias de alimentos e bebidas, cosméticos e farmacêuticos, produtos de higiene e limpeza e indústrias </a:t>
            </a:r>
            <a:r>
              <a:rPr lang="pt-PT" sz="2800" dirty="0" smtClean="0"/>
              <a:t>químicas.</a:t>
            </a:r>
            <a:endParaRPr lang="pt-B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18950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Batelada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Indústria alimentícia</a:t>
            </a:r>
            <a:endParaRPr lang="pt-BR" sz="3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133581" y="4606234"/>
            <a:ext cx="8527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PT" sz="2400" dirty="0"/>
              <a:t>A indústria alimentícia brasileira, atualmente, </a:t>
            </a:r>
            <a:r>
              <a:rPr lang="pt-PT" sz="2400" b="1" dirty="0"/>
              <a:t>ocupa o primeiro lugar em produção, exportação e geração de empregos</a:t>
            </a:r>
            <a:r>
              <a:rPr lang="pt-PT" sz="2400" dirty="0"/>
              <a:t>. Cerca de 58% de tudo que é produzido pela agricultura é processado pela indústria de </a:t>
            </a:r>
            <a:r>
              <a:rPr lang="pt-PT" sz="2400" dirty="0" smtClean="0"/>
              <a:t>alimentos.</a:t>
            </a:r>
            <a:endParaRPr lang="pt-B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9187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</a:t>
            </a:r>
            <a:r>
              <a:rPr lang="pt-BR" sz="3200" dirty="0"/>
              <a:t>Indústria de </a:t>
            </a:r>
            <a:r>
              <a:rPr lang="pt-BR" sz="3200" dirty="0" smtClean="0"/>
              <a:t>alimentos/bebidas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63721" y="2856216"/>
            <a:ext cx="823987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1) JBS. Setor: Alimentos e Bebidas.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2) RAÍZEN ENERGIA. Setor: Agroenergia.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3) COSAN. Setor: Agroenergia.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4) MARFRIG GLOBAL FOODS. Setor: Alimentos e Bebidas.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5) CARGILL. Setor: Alimentos e Bebidas.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6) AMBEV. Setor: Alimentos e Bebidas.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7) BUNGE. Setor: Alimentos e Bebidas</a:t>
            </a:r>
            <a:r>
              <a:rPr lang="pt-BR" sz="2400" dirty="0" smtClean="0"/>
              <a:t>. </a:t>
            </a:r>
            <a:endParaRPr lang="pt-BR" sz="2400" dirty="0"/>
          </a:p>
          <a:p>
            <a:r>
              <a:rPr lang="pt-BR" sz="2400" dirty="0"/>
              <a:t>8) COPERSUCAR. Setor: Agroenergia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9) NESTLE. Setor: Alimentos.</a:t>
            </a:r>
          </a:p>
          <a:p>
            <a:r>
              <a:rPr lang="pt-BR" sz="2400" dirty="0" smtClean="0"/>
              <a:t>10) VIGOR. Setor: Alimentos.</a:t>
            </a:r>
            <a:endParaRPr lang="pt-BR" sz="2400" dirty="0"/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1039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</a:t>
            </a:r>
            <a:r>
              <a:rPr lang="pt-BR" sz="3200" dirty="0"/>
              <a:t>Indústria de </a:t>
            </a:r>
            <a:r>
              <a:rPr lang="pt-BR" sz="3200" dirty="0" smtClean="0"/>
              <a:t>cosméticos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63721" y="2856216"/>
            <a:ext cx="82398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pt-PT" sz="2400" b="1" dirty="0" smtClean="0"/>
              <a:t>Natura Comésticos</a:t>
            </a:r>
          </a:p>
          <a:p>
            <a:pPr marL="457200" indent="-457200">
              <a:buAutoNum type="arabicParenR"/>
            </a:pPr>
            <a:r>
              <a:rPr lang="pt-PT" sz="2400" b="1" dirty="0" smtClean="0"/>
              <a:t>Grupo Boticário</a:t>
            </a:r>
          </a:p>
          <a:p>
            <a:pPr marL="457200" indent="-457200">
              <a:buAutoNum type="arabicParenR"/>
            </a:pPr>
            <a:r>
              <a:rPr lang="pt-PT" sz="2400" b="1" dirty="0" smtClean="0"/>
              <a:t>L'Oréal Brasil</a:t>
            </a:r>
          </a:p>
          <a:p>
            <a:pPr marL="457200" indent="-457200">
              <a:buAutoNum type="arabicParenR"/>
            </a:pPr>
            <a:r>
              <a:rPr lang="pt-PT" sz="2400" b="1" dirty="0" smtClean="0"/>
              <a:t>Reckitt </a:t>
            </a:r>
            <a:r>
              <a:rPr lang="pt-PT" sz="2400" b="1" dirty="0"/>
              <a:t>Benckiser Industrial </a:t>
            </a:r>
            <a:endParaRPr lang="pt-PT" sz="2400" b="1" dirty="0" smtClean="0"/>
          </a:p>
          <a:p>
            <a:pPr marL="457200" indent="-457200">
              <a:buAutoNum type="arabicParenR"/>
            </a:pPr>
            <a:r>
              <a:rPr lang="pt-PT" sz="2400" b="1" dirty="0" smtClean="0"/>
              <a:t>Procter </a:t>
            </a:r>
            <a:r>
              <a:rPr lang="pt-PT" sz="2400" b="1" dirty="0"/>
              <a:t>&amp; Gamble</a:t>
            </a:r>
            <a:endParaRPr lang="pt-BR" sz="2400" dirty="0"/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5371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</a:t>
            </a:r>
            <a:r>
              <a:rPr lang="pt-BR" sz="3200" dirty="0"/>
              <a:t>Indústria </a:t>
            </a:r>
            <a:r>
              <a:rPr lang="pt-BR" sz="3200" dirty="0" smtClean="0"/>
              <a:t>farmacêutica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304818" y="2938409"/>
            <a:ext cx="202234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err="1"/>
              <a:t>Neo</a:t>
            </a:r>
            <a:r>
              <a:rPr lang="pt-BR" sz="2400" dirty="0"/>
              <a:t> </a:t>
            </a:r>
            <a:r>
              <a:rPr lang="pt-BR" sz="2400" dirty="0" smtClean="0"/>
              <a:t>Química</a:t>
            </a:r>
          </a:p>
          <a:p>
            <a:r>
              <a:rPr lang="pt-BR" sz="2400" dirty="0" err="1" smtClean="0"/>
              <a:t>Cimed</a:t>
            </a:r>
            <a:endParaRPr lang="pt-BR" sz="2400" dirty="0" smtClean="0"/>
          </a:p>
          <a:p>
            <a:r>
              <a:rPr lang="pt-BR" sz="2400" dirty="0" smtClean="0"/>
              <a:t>EMS</a:t>
            </a:r>
          </a:p>
          <a:p>
            <a:r>
              <a:rPr lang="pt-BR" sz="2400" dirty="0" err="1" smtClean="0"/>
              <a:t>Eurofarma</a:t>
            </a:r>
            <a:endParaRPr lang="pt-BR" sz="2400" dirty="0" smtClean="0"/>
          </a:p>
          <a:p>
            <a:r>
              <a:rPr lang="pt-BR" sz="2400" dirty="0" smtClean="0"/>
              <a:t>Aché</a:t>
            </a:r>
          </a:p>
          <a:p>
            <a:r>
              <a:rPr lang="pt-BR" sz="2400" dirty="0"/>
              <a:t>União </a:t>
            </a:r>
            <a:r>
              <a:rPr lang="pt-BR" sz="2400" dirty="0" smtClean="0"/>
              <a:t>Química</a:t>
            </a:r>
          </a:p>
          <a:p>
            <a:r>
              <a:rPr lang="pt-BR" sz="2400" dirty="0" smtClean="0"/>
              <a:t>Merck</a:t>
            </a:r>
          </a:p>
          <a:p>
            <a:r>
              <a:rPr lang="pt-BR" sz="2400" dirty="0"/>
              <a:t>Medley</a:t>
            </a:r>
            <a:endParaRPr lang="pt-BR" sz="2400" dirty="0" smtClean="0"/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49317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contínuo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2800" dirty="0"/>
              <a:t>Processos contínuos muitas vezes estão associados a tecnologias relativamente inflexíveis, de capital intensivo com fluxo altamente previsível. Exemplos de processos contínuos são as </a:t>
            </a:r>
            <a:r>
              <a:rPr lang="pt-PT" sz="2800" b="1" dirty="0"/>
              <a:t>refinarias petroquímicas, centrais elétricas, siderúrgicas e algumas fábricas de papéis</a:t>
            </a:r>
            <a:r>
              <a:rPr lang="pt-PT" sz="2800" dirty="0" smtClean="0"/>
              <a:t>. </a:t>
            </a:r>
            <a:endParaRPr lang="pt-B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1774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</a:t>
            </a:r>
            <a:r>
              <a:rPr lang="pt-BR" sz="3200" dirty="0"/>
              <a:t>Indústria </a:t>
            </a:r>
            <a:r>
              <a:rPr lang="pt-BR" sz="3200" dirty="0" smtClean="0"/>
              <a:t>de processo contínuo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304818" y="2938409"/>
            <a:ext cx="265008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BASF.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Petrobras.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 smtClean="0"/>
              <a:t>Vale do Rio Doce. </a:t>
            </a:r>
            <a:endParaRPr lang="pt-BR" sz="2400" dirty="0"/>
          </a:p>
          <a:p>
            <a:r>
              <a:rPr lang="pt-BR" sz="2400" dirty="0"/>
              <a:t>Braskem.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/>
              <a:t>Petrobras </a:t>
            </a:r>
            <a:r>
              <a:rPr lang="pt-BR" sz="2400" dirty="0" smtClean="0"/>
              <a:t>Energia.  </a:t>
            </a:r>
            <a:endParaRPr lang="pt-BR" sz="2400" dirty="0"/>
          </a:p>
          <a:p>
            <a:r>
              <a:rPr lang="pt-BR" sz="2400" dirty="0"/>
              <a:t>Dow. </a:t>
            </a:r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 smtClean="0"/>
              <a:t>Suzano. </a:t>
            </a:r>
            <a:endParaRPr lang="pt-BR" sz="2400" dirty="0"/>
          </a:p>
          <a:p>
            <a:r>
              <a:rPr lang="pt-BR" sz="2400" dirty="0"/>
              <a:t>Usiminas. </a:t>
            </a:r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362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870339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Fabricante de equipamentos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1796" y="3757766"/>
            <a:ext cx="85275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Controle de processo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Motion Control (controle de movimento)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Robótica.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79176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870339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Fabricante de equipamentos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1796" y="3757766"/>
            <a:ext cx="85275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Controle de processo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3200" dirty="0" smtClean="0"/>
              <a:t>CLP – Controlador Lógico Programável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3200" dirty="0" smtClean="0"/>
              <a:t>Sensores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3200" dirty="0" smtClean="0"/>
              <a:t>Atuadores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3200" dirty="0" smtClean="0"/>
              <a:t>Sistemas Supervisórios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21239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fornecedores de CLP</a:t>
            </a:r>
            <a:endParaRPr lang="pt-BR" sz="3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2780" y="2966118"/>
            <a:ext cx="4791075" cy="2933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51112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68848" y="3162727"/>
            <a:ext cx="94624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b="1" dirty="0"/>
              <a:t>Eles podem trabalhar em fábricas de diversos segmentos, como automobilístico, alimentos e bebidas, farmacêutico, químico, entre outros, projetando e implementando sistemas automatizados para otimizar a produção e controlar processos industriais.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fornecedores de Sensores</a:t>
            </a:r>
            <a:endParaRPr lang="pt-BR" sz="32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5396" y="2890720"/>
            <a:ext cx="3371850" cy="27146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14527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7676" y="1978624"/>
            <a:ext cx="9373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fornecedores de atuadores (pneumáticos)</a:t>
            </a:r>
            <a:endParaRPr lang="pt-BR" sz="3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9166" y="3286864"/>
            <a:ext cx="4227064" cy="270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36999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7676" y="1978624"/>
            <a:ext cx="9373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Sistemas Supervisórios</a:t>
            </a:r>
            <a:endParaRPr lang="pt-BR" sz="32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6133" y="3327320"/>
            <a:ext cx="4038600" cy="21907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125730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604715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Fabricante de equipamentos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21248" y="3314052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Motion Control (controle de movimento)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38382" y="4023389"/>
            <a:ext cx="1828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Altus</a:t>
            </a:r>
          </a:p>
          <a:p>
            <a:r>
              <a:rPr lang="pt-BR" sz="2800" dirty="0" smtClean="0"/>
              <a:t>WEG</a:t>
            </a:r>
          </a:p>
          <a:p>
            <a:r>
              <a:rPr lang="pt-BR" sz="2800" dirty="0" smtClean="0"/>
              <a:t>Yokogawa</a:t>
            </a:r>
          </a:p>
          <a:p>
            <a:r>
              <a:rPr lang="pt-BR" sz="2800" dirty="0" smtClean="0"/>
              <a:t>Emerson</a:t>
            </a:r>
          </a:p>
          <a:p>
            <a:r>
              <a:rPr lang="pt-BR" sz="2800" dirty="0" smtClean="0"/>
              <a:t>Siemens</a:t>
            </a:r>
          </a:p>
          <a:p>
            <a:r>
              <a:rPr lang="pt-BR" sz="2800" dirty="0" smtClean="0"/>
              <a:t>ABB</a:t>
            </a:r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45536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870339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Fabricante de equipamentos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1796" y="3757766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Robótica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02768" y="4520630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ABB</a:t>
            </a:r>
          </a:p>
          <a:p>
            <a:r>
              <a:rPr lang="pt-BR" sz="2800" dirty="0" smtClean="0"/>
              <a:t>KUKA</a:t>
            </a:r>
          </a:p>
          <a:p>
            <a:r>
              <a:rPr lang="pt-BR" sz="2800" dirty="0" smtClean="0"/>
              <a:t>GE </a:t>
            </a:r>
            <a:r>
              <a:rPr lang="pt-BR" sz="2800" dirty="0" err="1" smtClean="0"/>
              <a:t>Fanuc</a:t>
            </a:r>
            <a:endParaRPr lang="pt-B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1102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870339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Integrador de Sistema de automação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1796" y="3757766"/>
            <a:ext cx="85275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Desenvolvedor de software de automação</a:t>
            </a: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541124" y="4931596"/>
            <a:ext cx="7397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800" dirty="0" smtClean="0"/>
              <a:t>SPI – Integração de Sistemas.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pt-BR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PT" sz="2800" b="1" dirty="0"/>
              <a:t>IASTECH Automação </a:t>
            </a:r>
            <a:r>
              <a:rPr lang="pt-PT" sz="2800" b="1" dirty="0" smtClean="0"/>
              <a:t>Industrial.</a:t>
            </a:r>
            <a:endParaRPr lang="pt-B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877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66;p14">
            <a:extLst>
              <a:ext uri="{FF2B5EF4-FFF2-40B4-BE49-F238E27FC236}">
                <a16:creationId xmlns:a16="http://schemas.microsoft.com/office/drawing/2014/main" id="{18DF7F8A-8E8A-4323-9E14-5397962E84AA}"/>
              </a:ext>
            </a:extLst>
          </p:cNvPr>
          <p:cNvSpPr txBox="1"/>
          <p:nvPr/>
        </p:nvSpPr>
        <p:spPr>
          <a:xfrm>
            <a:off x="4742162" y="1344313"/>
            <a:ext cx="5188417" cy="3326430"/>
          </a:xfrm>
          <a:prstGeom prst="rect">
            <a:avLst/>
          </a:prstGeom>
        </p:spPr>
        <p:txBody>
          <a:bodyPr spcFirstLastPara="1" vert="horz" lIns="104775" tIns="52388" rIns="104775" bIns="52388" rtlCol="0" anchorCtr="0">
            <a:normAutofit/>
          </a:bodyPr>
          <a:lstStyle/>
          <a:p>
            <a:pPr marL="523860">
              <a:lnSpc>
                <a:spcPct val="150000"/>
              </a:lnSpc>
              <a:spcBef>
                <a:spcPts val="1146"/>
              </a:spcBef>
              <a:buClr>
                <a:schemeClr val="accent1"/>
              </a:buClr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F7670E3-859E-40BC-BCCB-20ACFDD19EC6}"/>
              </a:ext>
            </a:extLst>
          </p:cNvPr>
          <p:cNvSpPr/>
          <p:nvPr/>
        </p:nvSpPr>
        <p:spPr>
          <a:xfrm>
            <a:off x="0" y="0"/>
            <a:ext cx="4126880" cy="7345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310A3D0B-7BCA-42F3-84E8-7E199DA7A6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6385701"/>
            <a:ext cx="1888444" cy="95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E936DE16-68F8-4B27-8505-BEAD1647AC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352" y="1726356"/>
            <a:ext cx="3686175" cy="3381375"/>
          </a:xfrm>
          <a:prstGeom prst="rect">
            <a:avLst/>
          </a:prstGeom>
        </p:spPr>
      </p:pic>
      <p:sp>
        <p:nvSpPr>
          <p:cNvPr id="19" name="Google Shape;67;p14">
            <a:extLst>
              <a:ext uri="{FF2B5EF4-FFF2-40B4-BE49-F238E27FC236}">
                <a16:creationId xmlns:a16="http://schemas.microsoft.com/office/drawing/2014/main" id="{E9347E8C-FBB2-4414-B3B4-B1D41B8FF76D}"/>
              </a:ext>
            </a:extLst>
          </p:cNvPr>
          <p:cNvSpPr txBox="1"/>
          <p:nvPr/>
        </p:nvSpPr>
        <p:spPr>
          <a:xfrm>
            <a:off x="452636" y="625591"/>
            <a:ext cx="3981885" cy="1100765"/>
          </a:xfrm>
          <a:prstGeom prst="rect">
            <a:avLst/>
          </a:prstGeom>
        </p:spPr>
        <p:txBody>
          <a:bodyPr spcFirstLastPara="1" vert="horz" lIns="104775" tIns="52388" rIns="104775" bIns="52388" rtlCol="0" anchor="t" anchorCtr="0">
            <a:normAutofit/>
          </a:bodyPr>
          <a:lstStyle/>
          <a:p>
            <a:pPr>
              <a:spcBef>
                <a:spcPct val="0"/>
              </a:spcBef>
              <a:spcAft>
                <a:spcPts val="687"/>
              </a:spcAft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Conclusões</a:t>
            </a:r>
          </a:p>
          <a:p>
            <a:pPr>
              <a:spcBef>
                <a:spcPct val="0"/>
              </a:spcBef>
              <a:spcAft>
                <a:spcPts val="687"/>
              </a:spcAft>
            </a:pPr>
            <a:endParaRPr lang="en-US" sz="2292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CaixaDeTexto 4">
            <a:extLst>
              <a:ext uri="{FF2B5EF4-FFF2-40B4-BE49-F238E27FC236}">
                <a16:creationId xmlns:a16="http://schemas.microsoft.com/office/drawing/2014/main" id="{7F6B0CB2-08FD-4C44-974A-312181375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168" y="319571"/>
            <a:ext cx="287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sz="2000" b="1" dirty="0"/>
              <a:t>Referência</a:t>
            </a:r>
            <a:endParaRPr lang="pt-BR" altLang="pt-BR" sz="2000" b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4B84B52-A8CC-4B60-AC1E-ACC40CDD71A7}"/>
              </a:ext>
            </a:extLst>
          </p:cNvPr>
          <p:cNvSpPr txBox="1"/>
          <p:nvPr/>
        </p:nvSpPr>
        <p:spPr>
          <a:xfrm>
            <a:off x="4368535" y="4458733"/>
            <a:ext cx="5614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http://professorcesarcosta.com.br/disciplinas/n2en2indep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5D322EF-B649-4043-B0DF-AC8E8BC2B85B}"/>
              </a:ext>
            </a:extLst>
          </p:cNvPr>
          <p:cNvSpPr txBox="1"/>
          <p:nvPr/>
        </p:nvSpPr>
        <p:spPr>
          <a:xfrm>
            <a:off x="4742162" y="5354719"/>
            <a:ext cx="52405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http://professorcesarcosta.com.br/upload/imagens_upload/Apostila%20de%20Automacao%201.pdf</a:t>
            </a:r>
          </a:p>
        </p:txBody>
      </p:sp>
    </p:spTree>
    <p:extLst>
      <p:ext uri="{BB962C8B-B14F-4D97-AF65-F5344CB8AC3E}">
        <p14:creationId xmlns:p14="http://schemas.microsoft.com/office/powerpoint/2010/main" val="105324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68848" y="3162727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t-BR" sz="3200" b="1" dirty="0" smtClean="0"/>
              <a:t>O Mercado divide-se em basicamente três áreas: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047964" y="4243227"/>
            <a:ext cx="8527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Usuário Final;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Fabricante de equipamentos de automação;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Integrador de sistema.</a:t>
            </a:r>
            <a:endParaRPr lang="pt-B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2912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2870339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Usuário Final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41796" y="3757766"/>
            <a:ext cx="85275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Processo discreto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Processo batelada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Processo contínuo.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1502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discreto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PT" sz="3200" b="1" dirty="0"/>
              <a:t>Cada peça a ser produzida é processada individualmente em cada etapa</a:t>
            </a:r>
            <a:r>
              <a:rPr lang="pt-PT" sz="3200" dirty="0"/>
              <a:t>. Costumam ser utilizados robôs e máquinas de ação repetitiva. Exemplos: indústria eletro-eletrônica, fábricas de navios e aviões, montadoras de automóveis, fábricas de autopeças, etc.</a:t>
            </a:r>
            <a:endParaRPr lang="pt-B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08315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discreto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Indústria automobilística</a:t>
            </a:r>
            <a:endParaRPr lang="pt-BR" sz="3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133581" y="4606234"/>
            <a:ext cx="8527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PT" sz="2400" dirty="0"/>
              <a:t>Atualmente, o </a:t>
            </a:r>
            <a:r>
              <a:rPr lang="pt-PT" sz="2400" b="1" dirty="0"/>
              <a:t>Brasil</a:t>
            </a:r>
            <a:r>
              <a:rPr lang="pt-PT" sz="2400" dirty="0"/>
              <a:t> possui 20 empresas competindo em um lucrativo mercado, com 65 fábricas em 11 estados, que somam a capacidade instalada de 4,5 milhões de veículos por ano e cerca de 5.500 concessionárias. O </a:t>
            </a:r>
            <a:r>
              <a:rPr lang="pt-PT" sz="2400" b="1" dirty="0"/>
              <a:t>Brasil</a:t>
            </a:r>
            <a:r>
              <a:rPr lang="pt-PT" sz="2400" dirty="0"/>
              <a:t> exporta cerca de 22% de sua produção e a </a:t>
            </a:r>
            <a:r>
              <a:rPr lang="pt-PT" sz="2400" b="1" dirty="0"/>
              <a:t>indústria</a:t>
            </a:r>
            <a:r>
              <a:rPr lang="pt-PT" sz="2400" dirty="0"/>
              <a:t> emprega 126 mil pessoas</a:t>
            </a:r>
            <a:endParaRPr lang="pt-B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8589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montadoras de carros do Brasil</a:t>
            </a:r>
            <a:endParaRPr lang="pt-BR" sz="3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010291" y="2818531"/>
            <a:ext cx="85275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Fiat - </a:t>
            </a:r>
            <a:r>
              <a:rPr lang="pt-BR" sz="2400" b="1" dirty="0"/>
              <a:t>34.326</a:t>
            </a:r>
            <a:endParaRPr lang="pt-BR" sz="2400" dirty="0"/>
          </a:p>
          <a:p>
            <a:r>
              <a:rPr lang="pt-BR" sz="2400" dirty="0"/>
              <a:t>Volkswagen - </a:t>
            </a:r>
            <a:r>
              <a:rPr lang="pt-BR" sz="2400" b="1" dirty="0"/>
              <a:t>23.906</a:t>
            </a:r>
            <a:endParaRPr lang="pt-BR" sz="2400" dirty="0"/>
          </a:p>
          <a:p>
            <a:r>
              <a:rPr lang="pt-BR" sz="2400" dirty="0"/>
              <a:t>GM - </a:t>
            </a:r>
            <a:r>
              <a:rPr lang="pt-BR" sz="2400" b="1" dirty="0"/>
              <a:t>16.535</a:t>
            </a:r>
            <a:endParaRPr lang="pt-BR" sz="2400" dirty="0"/>
          </a:p>
          <a:p>
            <a:r>
              <a:rPr lang="pt-BR" sz="2400" dirty="0"/>
              <a:t>Toyota - </a:t>
            </a:r>
            <a:r>
              <a:rPr lang="pt-BR" sz="2400" b="1" dirty="0"/>
              <a:t>13.396</a:t>
            </a:r>
            <a:endParaRPr lang="pt-BR" sz="2400" dirty="0"/>
          </a:p>
          <a:p>
            <a:r>
              <a:rPr lang="pt-BR" sz="2400" dirty="0"/>
              <a:t>Hyundai - </a:t>
            </a:r>
            <a:r>
              <a:rPr lang="pt-BR" sz="2400" b="1" dirty="0"/>
              <a:t>11.961</a:t>
            </a:r>
            <a:endParaRPr lang="pt-BR" sz="2400" dirty="0"/>
          </a:p>
          <a:p>
            <a:r>
              <a:rPr lang="pt-BR" sz="2400" dirty="0"/>
              <a:t>Renault - </a:t>
            </a:r>
            <a:r>
              <a:rPr lang="pt-BR" sz="2400" b="1" dirty="0"/>
              <a:t>10.050</a:t>
            </a:r>
            <a:endParaRPr lang="pt-BR" sz="2400" dirty="0"/>
          </a:p>
          <a:p>
            <a:r>
              <a:rPr lang="pt-BR" sz="2400" dirty="0"/>
              <a:t>Jeep - </a:t>
            </a:r>
            <a:r>
              <a:rPr lang="pt-BR" sz="2400" b="1" dirty="0"/>
              <a:t>8.760</a:t>
            </a:r>
            <a:endParaRPr lang="pt-BR" sz="2400" dirty="0"/>
          </a:p>
          <a:p>
            <a:r>
              <a:rPr lang="pt-BR" sz="2400" dirty="0"/>
              <a:t>Nissan - </a:t>
            </a:r>
            <a:r>
              <a:rPr lang="pt-BR" sz="2400" b="1" dirty="0"/>
              <a:t>5.867</a:t>
            </a:r>
            <a:endParaRPr lang="pt-BR" sz="2400" dirty="0"/>
          </a:p>
          <a:p>
            <a:r>
              <a:rPr lang="pt-BR" sz="2400" dirty="0"/>
              <a:t>Honda - </a:t>
            </a:r>
            <a:r>
              <a:rPr lang="pt-BR" sz="2400" b="1" dirty="0"/>
              <a:t>5.443</a:t>
            </a:r>
            <a:endParaRPr lang="pt-BR" sz="2400" dirty="0"/>
          </a:p>
          <a:p>
            <a:r>
              <a:rPr lang="pt-BR" sz="2400" dirty="0"/>
              <a:t>BYD - </a:t>
            </a:r>
            <a:r>
              <a:rPr lang="pt-BR" sz="2400" b="1" dirty="0"/>
              <a:t>4.428</a:t>
            </a:r>
            <a:endParaRPr lang="pt-BR" sz="2400" dirty="0"/>
          </a:p>
          <a:p>
            <a:pPr algn="just"/>
            <a:endParaRPr lang="pt-B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81432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5079" y="1982912"/>
            <a:ext cx="9462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Onde o engenheiro de automação pode trabalhar?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1522" y="282281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pt-BR" sz="3200" dirty="0" smtClean="0"/>
              <a:t>Processo discreto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32552" y="3766328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Indústria de autopeças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8848" y="4880225"/>
            <a:ext cx="9258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400" dirty="0"/>
              <a:t>O cenário é promissor. Nos próximos anos, o mercado brasileiro deve quase dobrar de tamanho em termos reais, escalando dos atuais US$ 13 bilhões para US$ 25 bilhões em </a:t>
            </a:r>
            <a:r>
              <a:rPr lang="pt-BR" sz="2400" dirty="0" smtClean="0"/>
              <a:t>2040.</a:t>
            </a:r>
            <a:endParaRPr lang="pt-B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93020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68848" y="873303"/>
            <a:ext cx="76456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hlinkClick r:id="rId4"/>
              </a:rPr>
              <a:t>MERCADO de Trabalho</a:t>
            </a:r>
            <a:endParaRPr lang="pt-BR" sz="4000" b="1" u="sng" dirty="0">
              <a:hlinkClick r:id="rId4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3580" y="1978624"/>
            <a:ext cx="8527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dirty="0" smtClean="0"/>
              <a:t>Principais </a:t>
            </a:r>
            <a:r>
              <a:rPr lang="pt-BR" sz="3200" dirty="0"/>
              <a:t>Indústria de </a:t>
            </a:r>
            <a:r>
              <a:rPr lang="pt-BR" sz="3200" dirty="0" smtClean="0"/>
              <a:t>autopeças do Brasil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304818" y="2969231"/>
            <a:ext cx="8496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BOSCH</a:t>
            </a:r>
          </a:p>
          <a:p>
            <a:r>
              <a:rPr lang="pt-BR" sz="2400" dirty="0" smtClean="0"/>
              <a:t>COFAP</a:t>
            </a:r>
          </a:p>
          <a:p>
            <a:r>
              <a:rPr lang="pt-BR" sz="2400" dirty="0" smtClean="0"/>
              <a:t>SKF</a:t>
            </a:r>
          </a:p>
          <a:p>
            <a:r>
              <a:rPr lang="pt-BR" sz="2400" dirty="0" smtClean="0"/>
              <a:t>Valeo</a:t>
            </a:r>
          </a:p>
          <a:p>
            <a:r>
              <a:rPr lang="pt-BR" sz="2400" dirty="0" smtClean="0"/>
              <a:t>Philips</a:t>
            </a:r>
          </a:p>
          <a:p>
            <a:r>
              <a:rPr lang="pt-BR" sz="2400" dirty="0" smtClean="0"/>
              <a:t>TECFIL</a:t>
            </a:r>
          </a:p>
          <a:p>
            <a:r>
              <a:rPr lang="pt-BR" sz="2400" dirty="0" smtClean="0"/>
              <a:t>Continental</a:t>
            </a:r>
          </a:p>
          <a:p>
            <a:r>
              <a:rPr lang="pt-BR" sz="2400" dirty="0" smtClean="0"/>
              <a:t>Metal Leve</a:t>
            </a:r>
          </a:p>
          <a:p>
            <a:r>
              <a:rPr lang="pt-BR" sz="2400" dirty="0" smtClean="0"/>
              <a:t>Etc</a:t>
            </a:r>
            <a:r>
              <a:rPr lang="pt-BR" dirty="0" smtClean="0"/>
              <a:t>.</a:t>
            </a:r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95744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3.4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884</Words>
  <Application>Microsoft Office PowerPoint</Application>
  <PresentationFormat>Personalizar</PresentationFormat>
  <Paragraphs>190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Cesar da Costa</dc:creator>
  <cp:lastModifiedBy>aluno</cp:lastModifiedBy>
  <cp:revision>136</cp:revision>
  <dcterms:created xsi:type="dcterms:W3CDTF">2022-01-16T23:09:25Z</dcterms:created>
  <dcterms:modified xsi:type="dcterms:W3CDTF">2024-10-03T14:34:56Z</dcterms:modified>
</cp:coreProperties>
</file>