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8" r:id="rId2"/>
    <p:sldId id="428" r:id="rId3"/>
    <p:sldId id="429" r:id="rId4"/>
    <p:sldId id="430" r:id="rId5"/>
    <p:sldId id="431" r:id="rId6"/>
    <p:sldId id="432" r:id="rId7"/>
    <p:sldId id="434" r:id="rId8"/>
    <p:sldId id="433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48" r:id="rId23"/>
    <p:sldId id="449" r:id="rId24"/>
    <p:sldId id="450" r:id="rId25"/>
    <p:sldId id="451" r:id="rId26"/>
    <p:sldId id="337" r:id="rId27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B621-33D4-4D6F-8E72-255E8574918F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143000"/>
            <a:ext cx="4400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BCF4-F3EB-44D9-A54F-EBF0ACE3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10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81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11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1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12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989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13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97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14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484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15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83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16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03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17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3710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18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4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19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465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2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20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890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21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8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22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919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23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39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24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314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25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20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9315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3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22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4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69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5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08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6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4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7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75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8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154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0F03574-6DC4-4BD9-AA8A-35699954D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C44F9-DC74-4C30-9083-D4CED4413843}" type="slidenum">
              <a:rPr lang="en-US" altLang="pt-BR" smtClean="0"/>
              <a:pPr>
                <a:spcBef>
                  <a:spcPct val="0"/>
                </a:spcBef>
              </a:pPr>
              <a:t>9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89BE5-9DD8-4411-B71B-3CD80FFA8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2B5C6-12CF-4AFE-BD66-CDD9E57CB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4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79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7156" y="635534"/>
            <a:ext cx="9763188" cy="81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7156" y="1645834"/>
            <a:ext cx="9763188" cy="4878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23860" lvl="0" indent="-39289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47720" lvl="1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71579" lvl="2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95439" lvl="3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619299" lvl="4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143159" lvl="5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67018" lvl="6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90878" lvl="7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714738" lvl="8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708025" y="6659477"/>
            <a:ext cx="628719" cy="562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7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6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8136-D917-46AA-94D8-A8640C577D35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osta@ifsp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eRYTHZWJJgI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hyperlink" Target="https://www.youtube.com/watch?v=eRYTHZWJJg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s://www.youtube.com/watch?v=eRYTHZWJJg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s://www.youtube.com/watch?v=eRYTHZWJJg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s://www.youtube.com/watch?v=eRYTHZWJJg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hyperlink" Target="https://www.youtube.com/watch?v=eRYTHZWJJgI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hyperlink" Target="https://www.youtube.com/watch?v=eRYTHZWJJgI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hyperlink" Target="https://www.youtube.com/watch?v=eRYTHZWJJgI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hyperlink" Target="https://www.youtube.com/watch?v=eRYTHZWJJgI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hyperlink" Target="https://www.youtube.com/watch?v=eRYTHZWJJgI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eRYTHZWJJg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www.youtube.com/watch?v=eRYTHZWJJgI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eRYTHZWJJgI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eRYTHZWJJgI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eRYTHZWJJgI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hyperlink" Target="https://www.youtube.com/watch?v=eRYTHZWJJgI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hyperlink" Target="https://www.youtube.com/watch?v=eRYTHZWJJgI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hyperlink" Target="https://www.youtube.com/watch?v=eRYTHZWJJgI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s://www.youtube.com/watch?v=eRYTHZWJJg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s://www.youtube.com/watch?v=eRYTHZWJJg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www.youtube.com/watch?v=eRYTHZWJJg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https://www.youtube.com/watch?v=eRYTHZWJJg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s://www.youtube.com/watch?v=eRYTHZWJJg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s://www.youtube.com/watch?v=eRYTHZWJJg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s://www.youtube.com/watch?v=eRYTHZWJJg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393B59DF-93CF-4E74-B484-703E22D505ED}"/>
              </a:ext>
            </a:extLst>
          </p:cNvPr>
          <p:cNvSpPr txBox="1"/>
          <p:nvPr/>
        </p:nvSpPr>
        <p:spPr>
          <a:xfrm>
            <a:off x="796264" y="2467333"/>
            <a:ext cx="9101540" cy="77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algn="ctr"/>
            <a:r>
              <a:rPr lang="pt-BR" sz="3667" dirty="0"/>
              <a:t> </a:t>
            </a:r>
            <a:endParaRPr sz="3437" b="1" dirty="0"/>
          </a:p>
        </p:txBody>
      </p:sp>
      <p:sp>
        <p:nvSpPr>
          <p:cNvPr id="10" name="Google Shape;59;p13">
            <a:extLst>
              <a:ext uri="{FF2B5EF4-FFF2-40B4-BE49-F238E27FC236}">
                <a16:creationId xmlns:a16="http://schemas.microsoft.com/office/drawing/2014/main" id="{B3692A97-698A-4A06-9575-4DD96547DA5E}"/>
              </a:ext>
            </a:extLst>
          </p:cNvPr>
          <p:cNvSpPr txBox="1"/>
          <p:nvPr/>
        </p:nvSpPr>
        <p:spPr>
          <a:xfrm>
            <a:off x="1612490" y="3421062"/>
            <a:ext cx="6840946" cy="145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Prof. Dr. Cesar da Costa </a:t>
            </a:r>
          </a:p>
          <a:p>
            <a:pPr indent="515856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ccosta@ifsp.edu.br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Site: www.professorcesarcosta.com.br 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0F89C-EE0F-408F-92CA-D5435003F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53196"/>
              </p:ext>
            </p:extLst>
          </p:nvPr>
        </p:nvGraphicFramePr>
        <p:xfrm>
          <a:off x="1212569" y="388004"/>
          <a:ext cx="8268929" cy="133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929">
                  <a:extLst>
                    <a:ext uri="{9D8B030D-6E8A-4147-A177-3AD203B41FA5}">
                      <a16:colId xmlns:a16="http://schemas.microsoft.com/office/drawing/2014/main" val="1160088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Introdução ao Desenvolvimento de Projetos</a:t>
                      </a:r>
                    </a:p>
                  </a:txBody>
                  <a:tcPr marL="118745" marR="118745" marT="118745" marB="1187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510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E7064A-73D5-433E-ADF5-8E3F7E67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3924300"/>
            <a:ext cx="1047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825E2B-F339-40CF-B782-61534647C20D}"/>
              </a:ext>
            </a:extLst>
          </p:cNvPr>
          <p:cNvCxnSpPr>
            <a:endCxn id="9" idx="3"/>
          </p:cNvCxnSpPr>
          <p:nvPr/>
        </p:nvCxnSpPr>
        <p:spPr>
          <a:xfrm>
            <a:off x="924232" y="2855275"/>
            <a:ext cx="8973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>
            <a:extLst>
              <a:ext uri="{FF2B5EF4-FFF2-40B4-BE49-F238E27FC236}">
                <a16:creationId xmlns:a16="http://schemas.microsoft.com/office/drawing/2014/main" id="{E4CD111E-D738-4CE1-8DB0-9A4DFC3C2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006" y="6231410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6">
            <a:extLst>
              <a:ext uri="{FF2B5EF4-FFF2-40B4-BE49-F238E27FC236}">
                <a16:creationId xmlns:a16="http://schemas.microsoft.com/office/drawing/2014/main" id="{AC6B3786-5F57-4556-95A1-32E725ACA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232" y="2226464"/>
            <a:ext cx="9310381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pt-BR" altLang="pt-BR" sz="1800" dirty="0"/>
              <a:t> </a:t>
            </a:r>
            <a:r>
              <a:rPr lang="pt-BR" sz="2400" b="1" u="sng" dirty="0">
                <a:hlinkClick r:id="rId5"/>
              </a:rPr>
              <a:t>ENGENHARIA DE CONTROLE E AUTOMAÇÃO: MERCADO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400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1522" y="2822818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Processo Batelada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32552" y="3766328"/>
            <a:ext cx="85275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/>
              <a:t>Indústrias de processo batelada </a:t>
            </a:r>
            <a:r>
              <a:rPr lang="pt-PT" sz="2800" b="1" dirty="0"/>
              <a:t>são aquelas que produzem produtos em lotes (batches), onde cada lote é único e segue uma receita específica</a:t>
            </a:r>
            <a:r>
              <a:rPr lang="pt-PT" sz="2800" dirty="0"/>
              <a:t>. Para exemplificar, podemos citar indústrias de alimentos e bebidas, cosméticos e farmacêuticos, produtos de higiene e limpeza e indústrias </a:t>
            </a:r>
            <a:r>
              <a:rPr lang="pt-PT" sz="2800" dirty="0" smtClean="0"/>
              <a:t>químicas.</a:t>
            </a:r>
            <a:endParaRPr lang="pt-B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1895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1522" y="2822818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Processo Batelada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32552" y="3766328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Indústria alimentícia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133581" y="4606234"/>
            <a:ext cx="8527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PT" sz="2400" dirty="0"/>
              <a:t>A indústria alimentícia brasileira, atualmente, </a:t>
            </a:r>
            <a:r>
              <a:rPr lang="pt-PT" sz="2400" b="1" dirty="0"/>
              <a:t>ocupa o primeiro lugar em produção, exportação e geração de empregos</a:t>
            </a:r>
            <a:r>
              <a:rPr lang="pt-PT" sz="2400" dirty="0"/>
              <a:t>. Cerca de 58% de tudo que é produzido pela agricultura é processado pela indústria de </a:t>
            </a:r>
            <a:r>
              <a:rPr lang="pt-PT" sz="2400" dirty="0" smtClean="0"/>
              <a:t>alimentos.</a:t>
            </a:r>
            <a:endParaRPr lang="pt-B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89187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33580" y="1978624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Principais </a:t>
            </a:r>
            <a:r>
              <a:rPr lang="pt-BR" sz="3200" dirty="0"/>
              <a:t>Indústria de </a:t>
            </a:r>
            <a:r>
              <a:rPr lang="pt-BR" sz="3200" dirty="0" smtClean="0"/>
              <a:t>alimentos/bebidas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63721" y="2856216"/>
            <a:ext cx="823987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1) JBS. Setor: Alimentos e Bebidas. </a:t>
            </a: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/>
              <a:t>2) RAÍZEN ENERGIA. Setor: Agroenergia. </a:t>
            </a: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/>
              <a:t>3) COSAN. Setor: Agroenergia. </a:t>
            </a: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/>
              <a:t>4) MARFRIG GLOBAL FOODS. Setor: Alimentos e Bebidas. </a:t>
            </a: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/>
              <a:t>5) CARGILL. Setor: Alimentos e Bebidas. </a:t>
            </a: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/>
              <a:t>6) AMBEV. Setor: Alimentos e Bebidas. </a:t>
            </a: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/>
              <a:t>7) BUNGE. Setor: Alimentos e Bebidas</a:t>
            </a:r>
            <a:r>
              <a:rPr lang="pt-BR" sz="2400" dirty="0" smtClean="0"/>
              <a:t>. </a:t>
            </a:r>
            <a:endParaRPr lang="pt-BR" sz="2400" dirty="0"/>
          </a:p>
          <a:p>
            <a:r>
              <a:rPr lang="pt-BR" sz="2400" dirty="0"/>
              <a:t>8) COPERSUCAR. Setor: Agroenergia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9) NESTLE. Setor: Alimentos.</a:t>
            </a:r>
          </a:p>
          <a:p>
            <a:r>
              <a:rPr lang="pt-BR" sz="2400" dirty="0" smtClean="0"/>
              <a:t>10) VIGOR. Setor: Alimentos.</a:t>
            </a:r>
            <a:endParaRPr lang="pt-BR" sz="2400" dirty="0"/>
          </a:p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10390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33580" y="1978624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Principais </a:t>
            </a:r>
            <a:r>
              <a:rPr lang="pt-BR" sz="3200" dirty="0"/>
              <a:t>Indústria de </a:t>
            </a:r>
            <a:r>
              <a:rPr lang="pt-BR" sz="3200" dirty="0" smtClean="0"/>
              <a:t>cosméticos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63721" y="2856216"/>
            <a:ext cx="82398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pt-PT" sz="2400" b="1" dirty="0" smtClean="0"/>
              <a:t>Natura Comésticos</a:t>
            </a:r>
          </a:p>
          <a:p>
            <a:pPr marL="457200" indent="-457200">
              <a:buAutoNum type="arabicParenR"/>
            </a:pPr>
            <a:r>
              <a:rPr lang="pt-PT" sz="2400" b="1" dirty="0" smtClean="0"/>
              <a:t>Grupo Boticário</a:t>
            </a:r>
          </a:p>
          <a:p>
            <a:pPr marL="457200" indent="-457200">
              <a:buAutoNum type="arabicParenR"/>
            </a:pPr>
            <a:r>
              <a:rPr lang="pt-PT" sz="2400" b="1" dirty="0" smtClean="0"/>
              <a:t>L'Oréal Brasil</a:t>
            </a:r>
          </a:p>
          <a:p>
            <a:pPr marL="457200" indent="-457200">
              <a:buAutoNum type="arabicParenR"/>
            </a:pPr>
            <a:r>
              <a:rPr lang="pt-PT" sz="2400" b="1" dirty="0" smtClean="0"/>
              <a:t>Reckitt </a:t>
            </a:r>
            <a:r>
              <a:rPr lang="pt-PT" sz="2400" b="1" dirty="0"/>
              <a:t>Benckiser Industrial </a:t>
            </a:r>
            <a:endParaRPr lang="pt-PT" sz="2400" b="1" dirty="0" smtClean="0"/>
          </a:p>
          <a:p>
            <a:pPr marL="457200" indent="-457200">
              <a:buAutoNum type="arabicParenR"/>
            </a:pPr>
            <a:r>
              <a:rPr lang="pt-PT" sz="2400" b="1" dirty="0" smtClean="0"/>
              <a:t>Procter </a:t>
            </a:r>
            <a:r>
              <a:rPr lang="pt-PT" sz="2400" b="1" dirty="0"/>
              <a:t>&amp; Gamble</a:t>
            </a:r>
            <a:endParaRPr lang="pt-BR" sz="2400" dirty="0"/>
          </a:p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5371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33580" y="1978624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Principais </a:t>
            </a:r>
            <a:r>
              <a:rPr lang="pt-BR" sz="3200" dirty="0"/>
              <a:t>Indústria </a:t>
            </a:r>
            <a:r>
              <a:rPr lang="pt-BR" sz="3200" dirty="0" smtClean="0"/>
              <a:t>farmacêutica</a:t>
            </a:r>
            <a:endParaRPr 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304818" y="2938409"/>
            <a:ext cx="202234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/>
              <a:t>Neo</a:t>
            </a:r>
            <a:r>
              <a:rPr lang="pt-BR" sz="2400" dirty="0"/>
              <a:t> </a:t>
            </a:r>
            <a:r>
              <a:rPr lang="pt-BR" sz="2400" dirty="0" smtClean="0"/>
              <a:t>Química</a:t>
            </a:r>
          </a:p>
          <a:p>
            <a:r>
              <a:rPr lang="pt-BR" sz="2400" dirty="0" err="1" smtClean="0"/>
              <a:t>Cimed</a:t>
            </a:r>
            <a:endParaRPr lang="pt-BR" sz="2400" dirty="0" smtClean="0"/>
          </a:p>
          <a:p>
            <a:r>
              <a:rPr lang="pt-BR" sz="2400" dirty="0" smtClean="0"/>
              <a:t>EMS</a:t>
            </a:r>
          </a:p>
          <a:p>
            <a:r>
              <a:rPr lang="pt-BR" sz="2400" dirty="0" err="1" smtClean="0"/>
              <a:t>Eurofarma</a:t>
            </a:r>
            <a:endParaRPr lang="pt-BR" sz="2400" dirty="0" smtClean="0"/>
          </a:p>
          <a:p>
            <a:r>
              <a:rPr lang="pt-BR" sz="2400" dirty="0" smtClean="0"/>
              <a:t>Aché</a:t>
            </a:r>
          </a:p>
          <a:p>
            <a:r>
              <a:rPr lang="pt-BR" sz="2400" dirty="0"/>
              <a:t>União </a:t>
            </a:r>
            <a:r>
              <a:rPr lang="pt-BR" sz="2400" dirty="0" smtClean="0"/>
              <a:t>Química</a:t>
            </a:r>
          </a:p>
          <a:p>
            <a:r>
              <a:rPr lang="pt-BR" sz="2400" dirty="0" smtClean="0"/>
              <a:t>Merck</a:t>
            </a:r>
          </a:p>
          <a:p>
            <a:r>
              <a:rPr lang="pt-BR" sz="2400" dirty="0"/>
              <a:t>Medley</a:t>
            </a:r>
            <a:endParaRPr lang="pt-BR" sz="2400" dirty="0" smtClean="0"/>
          </a:p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49317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1522" y="2822818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Processo contínuo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32552" y="3766328"/>
            <a:ext cx="85275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/>
              <a:t>Processos contínuos muitas vezes estão associados a tecnologias relativamente inflexíveis, de capital intensivo com fluxo altamente previsível. Exemplos de processos contínuos são as </a:t>
            </a:r>
            <a:r>
              <a:rPr lang="pt-PT" sz="2800" b="1" dirty="0"/>
              <a:t>refinarias petroquímicas, centrais elétricas, siderúrgicas e algumas fábricas de papéis</a:t>
            </a:r>
            <a:r>
              <a:rPr lang="pt-PT" sz="2800" dirty="0" smtClean="0"/>
              <a:t>. </a:t>
            </a:r>
            <a:endParaRPr lang="pt-B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5177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33580" y="1978624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Principais </a:t>
            </a:r>
            <a:r>
              <a:rPr lang="pt-BR" sz="3200" dirty="0"/>
              <a:t>Indústria </a:t>
            </a:r>
            <a:r>
              <a:rPr lang="pt-BR" sz="3200" dirty="0" smtClean="0"/>
              <a:t>de processo contínuo</a:t>
            </a:r>
            <a:endParaRPr 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304818" y="2938409"/>
            <a:ext cx="265008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BASF. </a:t>
            </a: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/>
              <a:t>Petrobras. </a:t>
            </a: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 smtClean="0"/>
              <a:t>Vale do Rio Doce. </a:t>
            </a:r>
            <a:endParaRPr lang="pt-BR" sz="2400" dirty="0"/>
          </a:p>
          <a:p>
            <a:r>
              <a:rPr lang="pt-BR" sz="2400" dirty="0"/>
              <a:t>Braskem. </a:t>
            </a: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/>
              <a:t>Petrobras </a:t>
            </a:r>
            <a:r>
              <a:rPr lang="pt-BR" sz="2400" dirty="0" smtClean="0"/>
              <a:t>Energia.  </a:t>
            </a:r>
            <a:endParaRPr lang="pt-BR" sz="2400" dirty="0"/>
          </a:p>
          <a:p>
            <a:r>
              <a:rPr lang="pt-BR" sz="2400" dirty="0"/>
              <a:t>Dow. </a:t>
            </a:r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 smtClean="0"/>
              <a:t>Suzano. </a:t>
            </a:r>
            <a:endParaRPr lang="pt-BR" sz="2400" dirty="0"/>
          </a:p>
          <a:p>
            <a:r>
              <a:rPr lang="pt-BR" sz="2400" dirty="0"/>
              <a:t>Usiminas. </a:t>
            </a:r>
          </a:p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362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8848" y="2870339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Fabricante de equipamentos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41796" y="3757766"/>
            <a:ext cx="85275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Controle de processo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t-BR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Motion Control (controle de movimento)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t-BR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Robótica.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79176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8848" y="2870339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Fabricante de equipamentos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41796" y="3757766"/>
            <a:ext cx="85275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Controle de processo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t-BR" sz="32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3200" dirty="0" smtClean="0"/>
              <a:t>CLP – Controlador Lógico Programável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3200" dirty="0" smtClean="0"/>
              <a:t>Sensores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3200" dirty="0" smtClean="0"/>
              <a:t>Atuadores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3200" dirty="0" smtClean="0"/>
              <a:t>Sistemas Supervisórios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21239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33580" y="1978624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Principais fornecedores de CLP</a:t>
            </a:r>
            <a:endParaRPr lang="pt-BR" sz="3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2780" y="2966118"/>
            <a:ext cx="4791075" cy="2933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51112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68848" y="3162727"/>
            <a:ext cx="94624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200" b="1" dirty="0"/>
              <a:t>Eles podem trabalhar em fábricas de diversos segmentos, como automobilístico, alimentos e bebidas, farmacêutico, químico, entre outros, projetando e implementando sistemas automatizados para otimizar a produção e controlar processos industriais.</a:t>
            </a:r>
            <a:endParaRPr lang="pt-BR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33580" y="1978624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Principais fornecedores de Sensores</a:t>
            </a:r>
            <a:endParaRPr lang="pt-BR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5396" y="2890720"/>
            <a:ext cx="3371850" cy="2714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14527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87676" y="1978624"/>
            <a:ext cx="9373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Principais fornecedores de atuadores (pneumáticos)</a:t>
            </a:r>
            <a:endParaRPr lang="pt-BR" sz="3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166" y="3286864"/>
            <a:ext cx="4227064" cy="270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36999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87676" y="1978624"/>
            <a:ext cx="9373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Principais Sistemas Supervisórios</a:t>
            </a:r>
            <a:endParaRPr lang="pt-BR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6133" y="3327320"/>
            <a:ext cx="4038600" cy="2190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125730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8848" y="2604715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Fabricante de equipamentos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21248" y="3314052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Motion Control (controle de movimento)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38382" y="4023389"/>
            <a:ext cx="1828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Altus</a:t>
            </a:r>
          </a:p>
          <a:p>
            <a:r>
              <a:rPr lang="pt-BR" sz="2800" dirty="0" smtClean="0"/>
              <a:t>WEG</a:t>
            </a:r>
          </a:p>
          <a:p>
            <a:r>
              <a:rPr lang="pt-BR" sz="2800" dirty="0" smtClean="0"/>
              <a:t>Yokogawa</a:t>
            </a:r>
          </a:p>
          <a:p>
            <a:r>
              <a:rPr lang="pt-BR" sz="2800" dirty="0" smtClean="0"/>
              <a:t>Emerson</a:t>
            </a:r>
          </a:p>
          <a:p>
            <a:r>
              <a:rPr lang="pt-BR" sz="2800" dirty="0" smtClean="0"/>
              <a:t>Siemens</a:t>
            </a:r>
          </a:p>
          <a:p>
            <a:r>
              <a:rPr lang="pt-BR" sz="2800" dirty="0" smtClean="0"/>
              <a:t>ABB</a:t>
            </a:r>
          </a:p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45536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8848" y="2870339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Fabricante de equipamentos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41796" y="3757766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Robótica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02768" y="4520630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ABB</a:t>
            </a:r>
          </a:p>
          <a:p>
            <a:r>
              <a:rPr lang="pt-BR" sz="2800" dirty="0" smtClean="0"/>
              <a:t>KUKA</a:t>
            </a:r>
          </a:p>
          <a:p>
            <a:r>
              <a:rPr lang="pt-BR" sz="2800" dirty="0" smtClean="0"/>
              <a:t>GE </a:t>
            </a:r>
            <a:r>
              <a:rPr lang="pt-BR" sz="2800" dirty="0" err="1" smtClean="0"/>
              <a:t>Fanuc</a:t>
            </a:r>
            <a:endParaRPr lang="pt-B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1102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8848" y="2870339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Integrador de Sistema de automação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41796" y="3757766"/>
            <a:ext cx="8527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Desenvolvedor de software de automação</a:t>
            </a:r>
            <a:endParaRPr lang="pt-BR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1541124" y="4931596"/>
            <a:ext cx="7397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 smtClean="0"/>
              <a:t>SPI – Integração de Sistemas.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pt-BR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PT" sz="2800" b="1" dirty="0"/>
              <a:t>IASTECH Automação </a:t>
            </a:r>
            <a:r>
              <a:rPr lang="pt-PT" sz="2800" b="1" dirty="0" smtClean="0"/>
              <a:t>Industrial.</a:t>
            </a:r>
            <a:endParaRPr lang="pt-B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877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2" y="1344313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126880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936DE16-68F8-4B27-8505-BEAD1647A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52" y="1726356"/>
            <a:ext cx="3686175" cy="3381375"/>
          </a:xfrm>
          <a:prstGeom prst="rect">
            <a:avLst/>
          </a:prstGeom>
        </p:spPr>
      </p:pic>
      <p:sp>
        <p:nvSpPr>
          <p:cNvPr id="19" name="Google Shape;67;p14">
            <a:extLst>
              <a:ext uri="{FF2B5EF4-FFF2-40B4-BE49-F238E27FC236}">
                <a16:creationId xmlns:a16="http://schemas.microsoft.com/office/drawing/2014/main" id="{E9347E8C-FBB2-4414-B3B4-B1D41B8FF76D}"/>
              </a:ext>
            </a:extLst>
          </p:cNvPr>
          <p:cNvSpPr txBox="1"/>
          <p:nvPr/>
        </p:nvSpPr>
        <p:spPr>
          <a:xfrm>
            <a:off x="452636" y="62559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Conclusões</a:t>
            </a: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4">
            <a:extLst>
              <a:ext uri="{FF2B5EF4-FFF2-40B4-BE49-F238E27FC236}">
                <a16:creationId xmlns:a16="http://schemas.microsoft.com/office/drawing/2014/main" id="{7F6B0CB2-08FD-4C44-974A-31218137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168" y="319571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b="1" dirty="0"/>
              <a:t>Referência</a:t>
            </a:r>
            <a:endParaRPr lang="pt-BR" altLang="pt-BR" sz="2000" b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4B84B52-A8CC-4B60-AC1E-ACC40CDD71A7}"/>
              </a:ext>
            </a:extLst>
          </p:cNvPr>
          <p:cNvSpPr txBox="1"/>
          <p:nvPr/>
        </p:nvSpPr>
        <p:spPr>
          <a:xfrm>
            <a:off x="4368535" y="4458733"/>
            <a:ext cx="561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http://professorcesarcosta.com.br/disciplinas/n2en2indep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5D322EF-B649-4043-B0DF-AC8E8BC2B85B}"/>
              </a:ext>
            </a:extLst>
          </p:cNvPr>
          <p:cNvSpPr txBox="1"/>
          <p:nvPr/>
        </p:nvSpPr>
        <p:spPr>
          <a:xfrm>
            <a:off x="4742162" y="5354719"/>
            <a:ext cx="52405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http://professorcesarcosta.com.br/upload/imagens_upload/Apostila%20de%20Automacao%201.pdf</a:t>
            </a:r>
          </a:p>
        </p:txBody>
      </p:sp>
    </p:spTree>
    <p:extLst>
      <p:ext uri="{BB962C8B-B14F-4D97-AF65-F5344CB8AC3E}">
        <p14:creationId xmlns:p14="http://schemas.microsoft.com/office/powerpoint/2010/main" val="105324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68848" y="3162727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t-BR" sz="3200" b="1" dirty="0" smtClean="0"/>
              <a:t>O Mercado divide-se em basicamente três áreas:</a:t>
            </a:r>
            <a:endParaRPr lang="pt-BR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047964" y="4243227"/>
            <a:ext cx="8527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Usuário Final;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Fabricante de equipamentos de automação;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Integrador de sistema.</a:t>
            </a:r>
            <a:endParaRPr lang="pt-B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2912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8848" y="2870339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Usuário Final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41796" y="3757766"/>
            <a:ext cx="85275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Processo discreto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t-BR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Processo batelada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t-BR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Processo contínuo.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1502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1522" y="2822818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Processo discreto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32552" y="3766328"/>
            <a:ext cx="85275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3200" b="1" dirty="0"/>
              <a:t>Cada peça a ser produzida é processada individualmente em cada etapa</a:t>
            </a:r>
            <a:r>
              <a:rPr lang="pt-PT" sz="3200" dirty="0"/>
              <a:t>. Costumam ser utilizados robôs e máquinas de ação repetitiva. Exemplos: indústria eletro-eletrônica, fábricas de navios e aviões, montadoras de automóveis, fábricas de autopeças, etc.</a:t>
            </a:r>
            <a:endParaRPr lang="pt-B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08315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1522" y="2822818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Processo discreto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32552" y="3766328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Indústria automobilística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133581" y="4606234"/>
            <a:ext cx="85275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PT" sz="2400" dirty="0"/>
              <a:t>Atualmente, o </a:t>
            </a:r>
            <a:r>
              <a:rPr lang="pt-PT" sz="2400" b="1" dirty="0"/>
              <a:t>Brasil</a:t>
            </a:r>
            <a:r>
              <a:rPr lang="pt-PT" sz="2400" dirty="0"/>
              <a:t> possui 20 empresas competindo em um lucrativo mercado, com 65 fábricas em 11 estados, que somam a capacidade instalada de 4,5 milhões de veículos por ano e cerca de 5.500 concessionárias. O </a:t>
            </a:r>
            <a:r>
              <a:rPr lang="pt-PT" sz="2400" b="1" dirty="0"/>
              <a:t>Brasil</a:t>
            </a:r>
            <a:r>
              <a:rPr lang="pt-PT" sz="2400" dirty="0"/>
              <a:t> exporta cerca de 22% de sua produção e a </a:t>
            </a:r>
            <a:r>
              <a:rPr lang="pt-PT" sz="2400" b="1" dirty="0"/>
              <a:t>indústria</a:t>
            </a:r>
            <a:r>
              <a:rPr lang="pt-PT" sz="2400" dirty="0"/>
              <a:t> emprega 126 mil pessoas</a:t>
            </a:r>
            <a:endParaRPr lang="pt-B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85891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33580" y="1978624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Principais montadoras de carros do Brasil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010291" y="2818531"/>
            <a:ext cx="85275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Fiat - </a:t>
            </a:r>
            <a:r>
              <a:rPr lang="pt-BR" sz="2400" b="1" dirty="0"/>
              <a:t>34.326</a:t>
            </a:r>
            <a:endParaRPr lang="pt-BR" sz="2400" dirty="0"/>
          </a:p>
          <a:p>
            <a:r>
              <a:rPr lang="pt-BR" sz="2400" dirty="0"/>
              <a:t>Volkswagen - </a:t>
            </a:r>
            <a:r>
              <a:rPr lang="pt-BR" sz="2400" b="1" dirty="0"/>
              <a:t>23.906</a:t>
            </a:r>
            <a:endParaRPr lang="pt-BR" sz="2400" dirty="0"/>
          </a:p>
          <a:p>
            <a:r>
              <a:rPr lang="pt-BR" sz="2400" dirty="0"/>
              <a:t>GM - </a:t>
            </a:r>
            <a:r>
              <a:rPr lang="pt-BR" sz="2400" b="1" dirty="0"/>
              <a:t>16.535</a:t>
            </a:r>
            <a:endParaRPr lang="pt-BR" sz="2400" dirty="0"/>
          </a:p>
          <a:p>
            <a:r>
              <a:rPr lang="pt-BR" sz="2400" dirty="0"/>
              <a:t>Toyota - </a:t>
            </a:r>
            <a:r>
              <a:rPr lang="pt-BR" sz="2400" b="1" dirty="0"/>
              <a:t>13.396</a:t>
            </a:r>
            <a:endParaRPr lang="pt-BR" sz="2400" dirty="0"/>
          </a:p>
          <a:p>
            <a:r>
              <a:rPr lang="pt-BR" sz="2400" dirty="0"/>
              <a:t>Hyundai - </a:t>
            </a:r>
            <a:r>
              <a:rPr lang="pt-BR" sz="2400" b="1" dirty="0"/>
              <a:t>11.961</a:t>
            </a:r>
            <a:endParaRPr lang="pt-BR" sz="2400" dirty="0"/>
          </a:p>
          <a:p>
            <a:r>
              <a:rPr lang="pt-BR" sz="2400" dirty="0"/>
              <a:t>Renault - </a:t>
            </a:r>
            <a:r>
              <a:rPr lang="pt-BR" sz="2400" b="1" dirty="0"/>
              <a:t>10.050</a:t>
            </a:r>
            <a:endParaRPr lang="pt-BR" sz="2400" dirty="0"/>
          </a:p>
          <a:p>
            <a:r>
              <a:rPr lang="pt-BR" sz="2400" dirty="0"/>
              <a:t>Jeep - </a:t>
            </a:r>
            <a:r>
              <a:rPr lang="pt-BR" sz="2400" b="1" dirty="0"/>
              <a:t>8.760</a:t>
            </a:r>
            <a:endParaRPr lang="pt-BR" sz="2400" dirty="0"/>
          </a:p>
          <a:p>
            <a:r>
              <a:rPr lang="pt-BR" sz="2400" dirty="0"/>
              <a:t>Nissan - </a:t>
            </a:r>
            <a:r>
              <a:rPr lang="pt-BR" sz="2400" b="1" dirty="0"/>
              <a:t>5.867</a:t>
            </a:r>
            <a:endParaRPr lang="pt-BR" sz="2400" dirty="0"/>
          </a:p>
          <a:p>
            <a:r>
              <a:rPr lang="pt-BR" sz="2400" dirty="0"/>
              <a:t>Honda - </a:t>
            </a:r>
            <a:r>
              <a:rPr lang="pt-BR" sz="2400" b="1" dirty="0"/>
              <a:t>5.443</a:t>
            </a:r>
            <a:endParaRPr lang="pt-BR" sz="2400" dirty="0"/>
          </a:p>
          <a:p>
            <a:r>
              <a:rPr lang="pt-BR" sz="2400" dirty="0"/>
              <a:t>BYD - </a:t>
            </a:r>
            <a:r>
              <a:rPr lang="pt-BR" sz="2400" b="1" dirty="0"/>
              <a:t>4.428</a:t>
            </a:r>
            <a:endParaRPr lang="pt-BR" sz="2400" dirty="0"/>
          </a:p>
          <a:p>
            <a:pPr algn="just"/>
            <a:endParaRPr lang="pt-B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81432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5079" y="1982912"/>
            <a:ext cx="9462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Onde o engenheiro de automação pode trabalhar?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1522" y="2822818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Processo discreto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32552" y="3766328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Indústria de autopeças</a:t>
            </a:r>
            <a:endParaRPr 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8848" y="4880225"/>
            <a:ext cx="9258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400" dirty="0"/>
              <a:t>O cenário é promissor. Nos próximos anos, o mercado brasileiro deve quase dobrar de tamanho em termos reais, escalando dos atuais US$ 13 bilhões para US$ 25 bilhões em </a:t>
            </a:r>
            <a:r>
              <a:rPr lang="pt-BR" sz="2400" dirty="0" smtClean="0"/>
              <a:t>2040.</a:t>
            </a:r>
            <a:endParaRPr lang="pt-B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93020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68848" y="873303"/>
            <a:ext cx="76456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hlinkClick r:id="rId4"/>
              </a:rPr>
              <a:t>MERCADO de Trabalho</a:t>
            </a:r>
            <a:endParaRPr lang="pt-BR" sz="4000" b="1" u="sng" dirty="0">
              <a:hlinkClick r:id="rId4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33580" y="1978624"/>
            <a:ext cx="85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 smtClean="0"/>
              <a:t>Principais </a:t>
            </a:r>
            <a:r>
              <a:rPr lang="pt-BR" sz="3200" dirty="0"/>
              <a:t>Indústria de </a:t>
            </a:r>
            <a:r>
              <a:rPr lang="pt-BR" sz="3200" dirty="0" smtClean="0"/>
              <a:t>autopeças do Brasil</a:t>
            </a:r>
            <a:endParaRPr 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304818" y="2969231"/>
            <a:ext cx="8496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BOSCH</a:t>
            </a:r>
          </a:p>
          <a:p>
            <a:r>
              <a:rPr lang="pt-BR" sz="2400" dirty="0" smtClean="0"/>
              <a:t>COFAP</a:t>
            </a:r>
          </a:p>
          <a:p>
            <a:r>
              <a:rPr lang="pt-BR" sz="2400" dirty="0" smtClean="0"/>
              <a:t>SKF</a:t>
            </a:r>
          </a:p>
          <a:p>
            <a:r>
              <a:rPr lang="pt-BR" sz="2400" dirty="0" smtClean="0"/>
              <a:t>Valeo</a:t>
            </a:r>
          </a:p>
          <a:p>
            <a:r>
              <a:rPr lang="pt-BR" sz="2400" dirty="0" smtClean="0"/>
              <a:t>Philips</a:t>
            </a:r>
          </a:p>
          <a:p>
            <a:r>
              <a:rPr lang="pt-BR" sz="2400" dirty="0" smtClean="0"/>
              <a:t>TECFIL</a:t>
            </a:r>
          </a:p>
          <a:p>
            <a:r>
              <a:rPr lang="pt-BR" sz="2400" dirty="0" smtClean="0"/>
              <a:t>Continental</a:t>
            </a:r>
          </a:p>
          <a:p>
            <a:r>
              <a:rPr lang="pt-BR" sz="2400" dirty="0" smtClean="0"/>
              <a:t>Metal Leve</a:t>
            </a:r>
          </a:p>
          <a:p>
            <a:r>
              <a:rPr lang="pt-BR" sz="2400" dirty="0" smtClean="0"/>
              <a:t>Etc</a:t>
            </a:r>
            <a:r>
              <a:rPr lang="pt-BR" dirty="0" smtClean="0"/>
              <a:t>.</a:t>
            </a:r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9574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3.4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884</Words>
  <Application>Microsoft Office PowerPoint</Application>
  <PresentationFormat>Personalizar</PresentationFormat>
  <Paragraphs>190</Paragraphs>
  <Slides>26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Cesar da Costa</dc:creator>
  <cp:lastModifiedBy>aluno</cp:lastModifiedBy>
  <cp:revision>136</cp:revision>
  <dcterms:created xsi:type="dcterms:W3CDTF">2022-01-16T23:09:25Z</dcterms:created>
  <dcterms:modified xsi:type="dcterms:W3CDTF">2024-10-03T14:34:56Z</dcterms:modified>
</cp:coreProperties>
</file>